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90A"/>
    <a:srgbClr val="FF6224"/>
    <a:srgbClr val="D5A732"/>
    <a:srgbClr val="FF7F28"/>
    <a:srgbClr val="D58A3C"/>
    <a:srgbClr val="D58144"/>
    <a:srgbClr val="FF542A"/>
    <a:srgbClr val="FF2B1C"/>
    <a:srgbClr val="E4FAFC"/>
    <a:srgbClr val="D5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-262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0F265-D956-C841-B186-18A5ED3AE4FE}" type="datetimeFigureOut">
              <a:rPr lang="en-US" smtClean="0"/>
              <a:t>17/5/17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7F6DF-84A6-CC47-9F8C-823C773E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2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7F6DF-84A6-CC47-9F8C-823C773E84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7F6DF-84A6-CC47-9F8C-823C773E84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6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1" indent="0">
              <a:buNone/>
              <a:defRPr sz="2000"/>
            </a:lvl7pPr>
            <a:lvl8pPr marL="3200004" indent="0">
              <a:buNone/>
              <a:defRPr sz="2000"/>
            </a:lvl8pPr>
            <a:lvl9pPr marL="365714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9D26-EB70-431A-B173-AF7C70D2C575}" type="datetimeFigureOut">
              <a:rPr lang="en-US" smtClean="0"/>
              <a:t>17/5/17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9278-259F-4762-9D8A-EA460D150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1" algn="l" defTabSz="9142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6" indent="-228571" algn="l" defTabSz="9142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9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3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4624"/>
            <a:ext cx="8784976" cy="553988"/>
          </a:xfrm>
          <a:prstGeom prst="rect">
            <a:avLst/>
          </a:prstGeom>
          <a:solidFill>
            <a:srgbClr val="FF2B1C"/>
          </a:solidFill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bg1"/>
                </a:solidFill>
              </a:rPr>
              <a:t>ALFRED ICU INTUBATION CHECKLIST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79513" y="642917"/>
            <a:ext cx="2592288" cy="913874"/>
          </a:xfrm>
          <a:prstGeom prst="chevron">
            <a:avLst/>
          </a:prstGeom>
          <a:solidFill>
            <a:srgbClr val="FF2B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876256" y="642917"/>
            <a:ext cx="2267744" cy="913874"/>
          </a:xfrm>
          <a:prstGeom prst="chevron">
            <a:avLst/>
          </a:prstGeom>
          <a:solidFill>
            <a:srgbClr val="FFC9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644009" y="620688"/>
            <a:ext cx="2592288" cy="936104"/>
          </a:xfrm>
          <a:prstGeom prst="chevron">
            <a:avLst/>
          </a:prstGeom>
          <a:solidFill>
            <a:srgbClr val="FF7F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2411760" y="642917"/>
            <a:ext cx="2592288" cy="913874"/>
          </a:xfrm>
          <a:prstGeom prst="chevron">
            <a:avLst/>
          </a:prstGeom>
          <a:solidFill>
            <a:srgbClr val="FF62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908719"/>
            <a:ext cx="1785950" cy="400099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/>
                <a:cs typeface="Arial Black"/>
              </a:rPr>
              <a:t>ASSESS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1628800"/>
            <a:ext cx="2160240" cy="4896544"/>
          </a:xfrm>
          <a:prstGeom prst="rect">
            <a:avLst/>
          </a:prstGeom>
          <a:solidFill>
            <a:schemeClr val="bg1"/>
          </a:solidFill>
          <a:ln>
            <a:solidFill>
              <a:srgbClr val="FF2B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1843" y="1617362"/>
            <a:ext cx="2177910" cy="4948018"/>
          </a:xfrm>
          <a:prstGeom prst="rect">
            <a:avLst/>
          </a:prstGeom>
          <a:noFill/>
        </p:spPr>
        <p:txBody>
          <a:bodyPr wrap="square" lIns="91428" tIns="251969" rIns="91428" bIns="45715" rtlCol="0" anchor="t">
            <a:spAutoFit/>
          </a:bodyPr>
          <a:lstStyle/>
          <a:p>
            <a:pPr marL="179388" indent="-177800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Is a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difficult airway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predicted?</a:t>
            </a:r>
          </a:p>
          <a:p>
            <a:pPr marL="1588"/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marL="179388" indent="-177800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Is there risk of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physiological compromise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79388" indent="-177800">
              <a:buFont typeface="Wingdings" pitchFamily="2" charset="2"/>
              <a:buChar char="q"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 Cardiovascular instability</a:t>
            </a: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Hypoxaemia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Acidaemia</a:t>
            </a: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Increased ICP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Aspiration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Underlying disease</a:t>
            </a: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Allergies</a:t>
            </a:r>
          </a:p>
          <a:p>
            <a:pPr marL="85725" lvl="1"/>
            <a:endParaRPr lang="en-GB" sz="1200" dirty="0"/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</a:rPr>
              <a:t>Are </a:t>
            </a:r>
            <a:r>
              <a:rPr lang="en-GB" sz="1200" dirty="0">
                <a:latin typeface="Arial" pitchFamily="34" charset="0"/>
              </a:rPr>
              <a:t>the </a:t>
            </a:r>
            <a:r>
              <a:rPr lang="en-GB" sz="1200" b="1" dirty="0">
                <a:latin typeface="Arial" pitchFamily="34" charset="0"/>
              </a:rPr>
              <a:t>ICU</a:t>
            </a:r>
            <a:r>
              <a:rPr lang="en-GB" sz="1200" dirty="0">
                <a:latin typeface="Arial" pitchFamily="34" charset="0"/>
              </a:rPr>
              <a:t> </a:t>
            </a:r>
            <a:r>
              <a:rPr lang="en-GB" sz="1200" b="1" dirty="0">
                <a:latin typeface="Arial" pitchFamily="34" charset="0"/>
              </a:rPr>
              <a:t>consultant</a:t>
            </a:r>
            <a:r>
              <a:rPr lang="en-GB" sz="1200" dirty="0">
                <a:latin typeface="Arial" pitchFamily="34" charset="0"/>
              </a:rPr>
              <a:t> </a:t>
            </a:r>
            <a:r>
              <a:rPr lang="en-GB" sz="1200" b="1" dirty="0" smtClean="0">
                <a:latin typeface="Arial" pitchFamily="34" charset="0"/>
              </a:rPr>
              <a:t>and ANUM </a:t>
            </a:r>
            <a:r>
              <a:rPr lang="en-GB" sz="1200" dirty="0" smtClean="0">
                <a:latin typeface="Arial" pitchFamily="34" charset="0"/>
              </a:rPr>
              <a:t>aware?</a:t>
            </a:r>
          </a:p>
          <a:p>
            <a:endParaRPr lang="en-GB" sz="1200" dirty="0">
              <a:latin typeface="Arial" pitchFamily="34" charset="0"/>
            </a:endParaRPr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</a:rPr>
              <a:t>Do </a:t>
            </a:r>
            <a:r>
              <a:rPr lang="en-GB" sz="1200" b="1" dirty="0" smtClean="0">
                <a:latin typeface="Arial" pitchFamily="34" charset="0"/>
              </a:rPr>
              <a:t>anaesthetics or ENT </a:t>
            </a:r>
            <a:r>
              <a:rPr lang="en-GB" sz="1200" dirty="0" smtClean="0">
                <a:latin typeface="Arial" pitchFamily="34" charset="0"/>
              </a:rPr>
              <a:t>need to be contacted?</a:t>
            </a:r>
          </a:p>
          <a:p>
            <a:endParaRPr lang="en-GB" sz="1100" dirty="0" smtClean="0">
              <a:latin typeface="Arial" pitchFamily="34" charset="0"/>
            </a:endParaRPr>
          </a:p>
          <a:p>
            <a:endParaRPr lang="en-GB" sz="1100" dirty="0" smtClean="0">
              <a:latin typeface="Arial" pitchFamily="34" charset="0"/>
            </a:endParaRPr>
          </a:p>
          <a:p>
            <a:endParaRPr lang="en-GB" sz="1100" dirty="0">
              <a:latin typeface="Arial" pitchFamily="34" charset="0"/>
            </a:endParaRPr>
          </a:p>
          <a:p>
            <a:pPr algn="r"/>
            <a:r>
              <a:rPr lang="en-GB" sz="1100" dirty="0" smtClean="0">
                <a:latin typeface="Arial" pitchFamily="34" charset="0"/>
              </a:rPr>
              <a:t> Anaesthetics </a:t>
            </a:r>
            <a:br>
              <a:rPr lang="en-GB" sz="1100" dirty="0" smtClean="0">
                <a:latin typeface="Arial" pitchFamily="34" charset="0"/>
              </a:rPr>
            </a:br>
            <a:r>
              <a:rPr lang="en-GB" sz="1100" dirty="0" smtClean="0">
                <a:latin typeface="Arial" pitchFamily="34" charset="0"/>
              </a:rPr>
              <a:t>CIC:</a:t>
            </a:r>
            <a:br>
              <a:rPr lang="en-GB" sz="1100" dirty="0" smtClean="0">
                <a:latin typeface="Arial" pitchFamily="34" charset="0"/>
              </a:rPr>
            </a:br>
            <a:r>
              <a:rPr lang="en-GB" sz="1100" dirty="0" smtClean="0">
                <a:latin typeface="Arial" pitchFamily="34" charset="0"/>
              </a:rPr>
              <a:t> </a:t>
            </a:r>
            <a:r>
              <a:rPr lang="en-GB" sz="1100" b="1" dirty="0" smtClean="0">
                <a:latin typeface="Arial" pitchFamily="34" charset="0"/>
              </a:rPr>
              <a:t>x44627</a:t>
            </a:r>
            <a:endParaRPr lang="en-GB" sz="1100" b="1" dirty="0"/>
          </a:p>
        </p:txBody>
      </p:sp>
      <p:sp>
        <p:nvSpPr>
          <p:cNvPr id="34" name="Rectangle 33"/>
          <p:cNvSpPr/>
          <p:nvPr/>
        </p:nvSpPr>
        <p:spPr>
          <a:xfrm>
            <a:off x="6876256" y="1628800"/>
            <a:ext cx="2088232" cy="4896544"/>
          </a:xfrm>
          <a:prstGeom prst="rect">
            <a:avLst/>
          </a:prstGeom>
          <a:solidFill>
            <a:schemeClr val="bg1"/>
          </a:solidFill>
          <a:ln>
            <a:solidFill>
              <a:srgbClr val="FF2B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643438" y="1628800"/>
            <a:ext cx="2160810" cy="4896544"/>
          </a:xfrm>
          <a:prstGeom prst="rect">
            <a:avLst/>
          </a:prstGeom>
          <a:solidFill>
            <a:schemeClr val="bg1"/>
          </a:solidFill>
          <a:ln>
            <a:solidFill>
              <a:srgbClr val="FF2B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2411760" y="1628800"/>
            <a:ext cx="2160240" cy="4896544"/>
          </a:xfrm>
          <a:prstGeom prst="rect">
            <a:avLst/>
          </a:prstGeom>
          <a:solidFill>
            <a:schemeClr val="bg1"/>
          </a:solidFill>
          <a:ln>
            <a:solidFill>
              <a:srgbClr val="FF2B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411760" y="1639464"/>
            <a:ext cx="2232248" cy="4745398"/>
          </a:xfrm>
          <a:prstGeom prst="rect">
            <a:avLst/>
          </a:prstGeom>
          <a:noFill/>
          <a:ln>
            <a:noFill/>
          </a:ln>
        </p:spPr>
        <p:txBody>
          <a:bodyPr wrap="square" lIns="91428" tIns="251969" rIns="91428" bIns="45715" rtlCol="0" anchor="t">
            <a:spAutoFit/>
          </a:bodyPr>
          <a:lstStyle/>
          <a:p>
            <a:pPr marL="179388" indent="-179388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</a:rPr>
              <a:t>Is </a:t>
            </a:r>
            <a:r>
              <a:rPr lang="en-GB" sz="1200" b="1" dirty="0" smtClean="0">
                <a:latin typeface="Arial" pitchFamily="34" charset="0"/>
              </a:rPr>
              <a:t>monitoring</a:t>
            </a:r>
            <a:r>
              <a:rPr lang="en-GB" sz="1200" dirty="0" smtClean="0">
                <a:latin typeface="Arial" pitchFamily="34" charset="0"/>
              </a:rPr>
              <a:t> ready?</a:t>
            </a:r>
            <a:endParaRPr lang="en-GB" sz="1200" dirty="0">
              <a:latin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Pulse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oximetry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 (SpO</a:t>
            </a:r>
            <a:r>
              <a:rPr lang="en-GB" sz="1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ETCO</a:t>
            </a:r>
            <a:r>
              <a:rPr lang="en-GB" sz="1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BP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(cycle q1min if NIBP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ECG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400"/>
              </a:spcAft>
              <a:buFont typeface="Wingdings" pitchFamily="2" charset="2"/>
              <a:buChar char="q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2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equipment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checked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&amp;    ready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BVM with O</a:t>
            </a:r>
            <a:r>
              <a:rPr lang="en-GB" sz="1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 flowing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Airway adjuncts</a:t>
            </a: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 Supraglottic airway device</a:t>
            </a: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ETT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x 2 (</a:t>
            </a:r>
            <a:r>
              <a:rPr lang="en-GB" sz="1000" dirty="0" err="1">
                <a:latin typeface="Arial" pitchFamily="34" charset="0"/>
                <a:cs typeface="Arial" pitchFamily="34" charset="0"/>
              </a:rPr>
              <a:t>incl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1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size down)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Laryngoscopes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x 2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000" dirty="0" smtClean="0">
                <a:latin typeface="Arial" pitchFamily="34" charset="0"/>
                <a:cs typeface="Arial" pitchFamily="34" charset="0"/>
              </a:rPr>
            </a:br>
            <a:r>
              <a:rPr lang="en-GB" sz="1000" dirty="0" smtClean="0">
                <a:latin typeface="Arial" pitchFamily="34" charset="0"/>
                <a:cs typeface="Arial" pitchFamily="34" charset="0"/>
              </a:rPr>
              <a:t>  (Direct/Video)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Bougie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CICO**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rescue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equipment</a:t>
            </a: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Suction</a:t>
            </a: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Stethoscope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Are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drugs &amp; lines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ready? </a:t>
            </a:r>
          </a:p>
          <a:p>
            <a:pPr marL="179388" indent="-179388">
              <a:buFont typeface="Wingdings" pitchFamily="2" charset="2"/>
              <a:buChar char="q"/>
            </a:pP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IV checked &amp; fluids on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pumpset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Induction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paralytic drugs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Inopressors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9388" lvl="1" indent="-79375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Post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-intubation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sedation</a:t>
            </a:r>
            <a:endParaRPr lang="en-GB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660538" y="1628800"/>
            <a:ext cx="2071702" cy="4647934"/>
          </a:xfrm>
          <a:prstGeom prst="rect">
            <a:avLst/>
          </a:prstGeom>
          <a:noFill/>
        </p:spPr>
        <p:txBody>
          <a:bodyPr wrap="square" lIns="91428" tIns="251969" rIns="91428" bIns="45715" rtlCol="0" anchor="t">
            <a:spAutoFit/>
          </a:bodyPr>
          <a:lstStyle/>
          <a:p>
            <a:pPr marL="179388" indent="-179388">
              <a:buFont typeface="Wingdings" pitchFamily="2" charset="2"/>
              <a:buChar char="q"/>
            </a:pPr>
            <a:r>
              <a:rPr lang="en-GB" sz="1200" dirty="0">
                <a:latin typeface="Arial" pitchFamily="34" charset="0"/>
              </a:rPr>
              <a:t>Have</a:t>
            </a:r>
            <a:r>
              <a:rPr lang="en-GB" sz="1200" b="1" dirty="0">
                <a:latin typeface="Arial" pitchFamily="34" charset="0"/>
              </a:rPr>
              <a:t> team roles</a:t>
            </a:r>
            <a:r>
              <a:rPr lang="en-GB" sz="1200" dirty="0">
                <a:latin typeface="Arial" pitchFamily="34" charset="0"/>
              </a:rPr>
              <a:t> been assigned?</a:t>
            </a:r>
          </a:p>
          <a:p>
            <a:endParaRPr lang="en-GB" sz="1200" dirty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r>
              <a:rPr lang="en-GB" sz="1050" dirty="0" smtClean="0">
                <a:latin typeface="Arial" pitchFamily="34" charset="0"/>
              </a:rPr>
              <a:t> </a:t>
            </a:r>
            <a:r>
              <a:rPr lang="en-GB" sz="1000" dirty="0" smtClean="0">
                <a:latin typeface="Arial" pitchFamily="34" charset="0"/>
              </a:rPr>
              <a:t>Team </a:t>
            </a:r>
            <a:r>
              <a:rPr lang="en-GB" sz="1000" dirty="0">
                <a:latin typeface="Arial" pitchFamily="34" charset="0"/>
              </a:rPr>
              <a:t>leader</a:t>
            </a: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1</a:t>
            </a:r>
            <a:r>
              <a:rPr lang="en-GB" sz="1000" baseline="30000" dirty="0" smtClean="0">
                <a:latin typeface="Arial" pitchFamily="34" charset="0"/>
              </a:rPr>
              <a:t>st</a:t>
            </a:r>
            <a:r>
              <a:rPr lang="en-GB" sz="1000" dirty="0" smtClean="0">
                <a:latin typeface="Arial" pitchFamily="34" charset="0"/>
              </a:rPr>
              <a:t> </a:t>
            </a:r>
            <a:r>
              <a:rPr lang="en-GB" sz="1000" dirty="0" err="1" smtClean="0">
                <a:latin typeface="Arial" pitchFamily="34" charset="0"/>
              </a:rPr>
              <a:t>intubator</a:t>
            </a:r>
            <a:r>
              <a:rPr lang="en-GB" sz="1000" dirty="0" smtClean="0">
                <a:latin typeface="Arial" pitchFamily="34" charset="0"/>
              </a:rPr>
              <a:t>*</a:t>
            </a:r>
            <a:endParaRPr lang="en-GB" sz="1000" dirty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2</a:t>
            </a:r>
            <a:r>
              <a:rPr lang="en-GB" sz="1000" baseline="30000" dirty="0" smtClean="0">
                <a:latin typeface="Arial" pitchFamily="34" charset="0"/>
              </a:rPr>
              <a:t>nd</a:t>
            </a:r>
            <a:r>
              <a:rPr lang="en-GB" sz="1000" dirty="0" smtClean="0">
                <a:latin typeface="Arial" pitchFamily="34" charset="0"/>
              </a:rPr>
              <a:t> </a:t>
            </a:r>
            <a:r>
              <a:rPr lang="en-GB" sz="1000" dirty="0" err="1" smtClean="0">
                <a:latin typeface="Arial" pitchFamily="34" charset="0"/>
              </a:rPr>
              <a:t>intubator</a:t>
            </a:r>
            <a:r>
              <a:rPr lang="en-GB" sz="1000" dirty="0" smtClean="0">
                <a:latin typeface="Arial" pitchFamily="34" charset="0"/>
              </a:rPr>
              <a:t>*</a:t>
            </a:r>
            <a:endParaRPr lang="en-GB" sz="1000" dirty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Airway </a:t>
            </a:r>
            <a:r>
              <a:rPr lang="en-GB" sz="1000" dirty="0">
                <a:latin typeface="Arial" pitchFamily="34" charset="0"/>
              </a:rPr>
              <a:t>assistant</a:t>
            </a: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CICO** rescuer</a:t>
            </a:r>
            <a:endParaRPr lang="en-GB" sz="1000" dirty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Drug administrator</a:t>
            </a: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Senior support nurse</a:t>
            </a: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+</a:t>
            </a:r>
            <a:r>
              <a:rPr lang="en-GB" sz="1000" dirty="0">
                <a:latin typeface="Arial" pitchFamily="34" charset="0"/>
              </a:rPr>
              <a:t>/- Cricoid Pressure</a:t>
            </a:r>
          </a:p>
          <a:p>
            <a:pPr marL="1873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</a:rPr>
              <a:t> +/- Manual in-line           stabilisation</a:t>
            </a:r>
            <a:r>
              <a:rPr lang="en-GB" sz="1000" dirty="0">
                <a:latin typeface="Arial" pitchFamily="34" charset="0"/>
              </a:rPr>
              <a:t>	</a:t>
            </a:r>
            <a:r>
              <a:rPr lang="en-GB" sz="1200" dirty="0">
                <a:latin typeface="Arial" pitchFamily="34" charset="0"/>
              </a:rPr>
              <a:t>	</a:t>
            </a:r>
            <a:r>
              <a:rPr lang="en-GB" sz="1200" dirty="0" smtClean="0">
                <a:latin typeface="Arial" pitchFamily="34" charset="0"/>
              </a:rPr>
              <a:t> </a:t>
            </a:r>
          </a:p>
          <a:p>
            <a:pPr marL="187325" lvl="1">
              <a:buFont typeface="Wingdings" pitchFamily="2" charset="2"/>
              <a:buChar char="q"/>
            </a:pPr>
            <a:endParaRPr lang="en-GB" sz="1200" dirty="0">
              <a:latin typeface="Arial" pitchFamily="34" charset="0"/>
            </a:endParaRPr>
          </a:p>
          <a:p>
            <a:pPr marL="187325" lvl="1"/>
            <a:endParaRPr lang="en-GB" sz="1200" dirty="0" smtClean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endParaRPr lang="en-GB" sz="1200" dirty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endParaRPr lang="en-GB" sz="1200" dirty="0" smtClean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endParaRPr lang="en-GB" sz="1200" dirty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endParaRPr lang="en-GB" sz="1200" dirty="0" smtClean="0">
              <a:latin typeface="Arial" pitchFamily="34" charset="0"/>
            </a:endParaRPr>
          </a:p>
          <a:p>
            <a:pPr marL="187325" lvl="1">
              <a:buFont typeface="Wingdings" pitchFamily="2" charset="2"/>
              <a:buChar char="q"/>
            </a:pPr>
            <a:endParaRPr lang="en-GB" sz="1200" dirty="0">
              <a:latin typeface="Arial" pitchFamily="34" charset="0"/>
            </a:endParaRPr>
          </a:p>
          <a:p>
            <a:pPr marL="187325" lvl="1"/>
            <a:r>
              <a:rPr lang="en-GB" sz="1000" dirty="0" smtClean="0">
                <a:latin typeface="Arial" pitchFamily="34" charset="0"/>
              </a:rPr>
              <a:t>* Two </a:t>
            </a:r>
            <a:r>
              <a:rPr lang="en-GB" sz="1000" dirty="0">
                <a:latin typeface="Arial" pitchFamily="34" charset="0"/>
              </a:rPr>
              <a:t>a</a:t>
            </a:r>
            <a:r>
              <a:rPr lang="en-GB" sz="1000" dirty="0" smtClean="0">
                <a:latin typeface="Arial" pitchFamily="34" charset="0"/>
              </a:rPr>
              <a:t>irway competent doctors MUST attend</a:t>
            </a:r>
          </a:p>
          <a:p>
            <a:pPr marL="187325" lvl="1"/>
            <a:endParaRPr lang="en-GB" sz="1000" dirty="0" smtClean="0">
              <a:latin typeface="Arial" pitchFamily="34" charset="0"/>
            </a:endParaRPr>
          </a:p>
          <a:p>
            <a:pPr marL="187325" lvl="1"/>
            <a:r>
              <a:rPr lang="en-GB" sz="1000" dirty="0" smtClean="0">
                <a:latin typeface="Arial" pitchFamily="34" charset="0"/>
              </a:rPr>
              <a:t>**CICO = can’t intubate, can’t oxygenate – proceed to </a:t>
            </a:r>
            <a:r>
              <a:rPr lang="en-GB" sz="1000" dirty="0" err="1" smtClean="0">
                <a:latin typeface="Arial" pitchFamily="34" charset="0"/>
              </a:rPr>
              <a:t>cricothyroidotomy</a:t>
            </a:r>
            <a:endParaRPr lang="en-GB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6892216" y="1644761"/>
            <a:ext cx="2000264" cy="3944480"/>
          </a:xfrm>
          <a:prstGeom prst="rect">
            <a:avLst/>
          </a:prstGeom>
          <a:noFill/>
        </p:spPr>
        <p:txBody>
          <a:bodyPr wrap="square" lIns="91428" tIns="251969" rIns="91428" bIns="45715" rtlCol="0" anchor="t">
            <a:noAutofit/>
          </a:bodyPr>
          <a:lstStyle/>
          <a:p>
            <a:pPr marL="179388" indent="-179388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</a:rPr>
              <a:t>Is the patient </a:t>
            </a:r>
            <a:r>
              <a:rPr lang="en-GB" sz="1200" b="1" dirty="0" smtClean="0">
                <a:latin typeface="Arial" pitchFamily="34" charset="0"/>
              </a:rPr>
              <a:t>optimised</a:t>
            </a:r>
            <a:r>
              <a:rPr lang="en-GB" sz="1200" dirty="0" smtClean="0">
                <a:latin typeface="Arial" pitchFamily="34" charset="0"/>
              </a:rPr>
              <a:t>?</a:t>
            </a:r>
          </a:p>
          <a:p>
            <a:endParaRPr lang="en-GB" sz="1100" dirty="0">
              <a:latin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Position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Oxygenation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Ventilation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Haemodynamics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marL="85725" lvl="1">
              <a:buFont typeface="Wingdings" pitchFamily="2" charset="2"/>
              <a:buChar char="q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NGT suctioned</a:t>
            </a:r>
          </a:p>
          <a:p>
            <a:pPr marL="85725" lvl="1"/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What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are the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plans for anticipated physiological compromise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1250" dirty="0">
              <a:latin typeface="Arial" pitchFamily="34" charset="0"/>
              <a:cs typeface="Arial" pitchFamily="34" charset="0"/>
            </a:endParaRPr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are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Plans A, B, C &amp; D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if the airway is difficult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1250" dirty="0">
              <a:latin typeface="Arial" pitchFamily="34" charset="0"/>
              <a:cs typeface="Arial" pitchFamily="34" charset="0"/>
            </a:endParaRPr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What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drugs/doses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are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be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given? When and how?</a:t>
            </a:r>
          </a:p>
          <a:p>
            <a:endParaRPr lang="en-GB" sz="1250" dirty="0">
              <a:latin typeface="Arial" pitchFamily="34" charset="0"/>
              <a:cs typeface="Arial" pitchFamily="34" charset="0"/>
            </a:endParaRPr>
          </a:p>
          <a:p>
            <a:pPr marL="179388" indent="-179388">
              <a:buFont typeface="Wingdings" pitchFamily="2" charset="2"/>
              <a:buChar char="q"/>
            </a:pPr>
            <a:r>
              <a:rPr lang="en-GB" sz="1200" dirty="0">
                <a:latin typeface="Arial" pitchFamily="34" charset="0"/>
                <a:cs typeface="Arial" pitchFamily="34" charset="0"/>
              </a:rPr>
              <a:t>Does anyone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have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 questions or concerns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?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876256" y="6525344"/>
            <a:ext cx="2071702" cy="230822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r"/>
            <a:r>
              <a:rPr lang="en-GB" sz="900" dirty="0"/>
              <a:t> </a:t>
            </a:r>
            <a:r>
              <a:rPr lang="en-GB" sz="900" dirty="0" smtClean="0"/>
              <a:t>Version </a:t>
            </a:r>
            <a:r>
              <a:rPr lang="en-GB" sz="900" dirty="0" smtClean="0"/>
              <a:t>15, 17 May 2017</a:t>
            </a:r>
            <a:endParaRPr lang="en-GB" sz="9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" y="-184662"/>
            <a:ext cx="184642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8" tIns="45715" rIns="91428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" y="-184662"/>
            <a:ext cx="184642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8" tIns="45715" rIns="91428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771800" y="908719"/>
            <a:ext cx="2088232" cy="400099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/>
                <a:cs typeface="Arial Black"/>
              </a:rPr>
              <a:t>EQUIPMENT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4048" y="908719"/>
            <a:ext cx="1785950" cy="400099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/>
                <a:cs typeface="Arial Black"/>
              </a:rPr>
              <a:t>TEAM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78538" y="908719"/>
            <a:ext cx="1785950" cy="400099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/>
                <a:cs typeface="Arial Black"/>
              </a:rPr>
              <a:t>PLAN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73216"/>
            <a:ext cx="1080120" cy="108012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27584" y="6525344"/>
            <a:ext cx="2071702" cy="369322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r>
              <a:rPr lang="en-GB" sz="900" dirty="0" smtClean="0"/>
              <a:t>Modified from the RTIC Severn Checklist</a:t>
            </a:r>
            <a:br>
              <a:rPr lang="en-GB" sz="900" dirty="0" smtClean="0"/>
            </a:br>
            <a:r>
              <a:rPr lang="en-GB" sz="900" dirty="0" smtClean="0"/>
              <a:t>by the Alfred ICU Airway Team</a:t>
            </a:r>
            <a:endParaRPr lang="en-GB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6586632"/>
            <a:ext cx="648072" cy="226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27584" y="1124744"/>
            <a:ext cx="20162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Direct / Video </a:t>
            </a:r>
            <a:r>
              <a:rPr lang="en-US" dirty="0" smtClean="0">
                <a:solidFill>
                  <a:schemeClr val="tx1"/>
                </a:solidFill>
              </a:rPr>
              <a:t>laryngoscopy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7584" y="2348880"/>
            <a:ext cx="2016224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Bag mask oxygenation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27584" y="3573016"/>
            <a:ext cx="2016224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Supraglottic</a:t>
            </a:r>
            <a:r>
              <a:rPr lang="en-US" dirty="0" smtClean="0">
                <a:solidFill>
                  <a:schemeClr val="tx1"/>
                </a:solidFill>
              </a:rPr>
              <a:t> Airway Device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4" y="5517232"/>
            <a:ext cx="2088232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Cricothyroidotomy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691680" y="2132856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691680" y="3356992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691680" y="4581128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1560" y="4797152"/>
            <a:ext cx="2448272" cy="4320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Declare “this is a can’t </a:t>
            </a:r>
            <a:r>
              <a:rPr lang="en-US" sz="1200" dirty="0">
                <a:solidFill>
                  <a:schemeClr val="tx1"/>
                </a:solidFill>
              </a:rPr>
              <a:t>i</a:t>
            </a:r>
            <a:r>
              <a:rPr lang="en-US" sz="1200" dirty="0" smtClean="0">
                <a:solidFill>
                  <a:schemeClr val="tx1"/>
                </a:solidFill>
              </a:rPr>
              <a:t>ntubate, </a:t>
            </a:r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an’t oxygenate situation”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1720" y="2060848"/>
            <a:ext cx="2332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Failed optimal  laryngoscopy (2 attempts)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4538" y="404664"/>
            <a:ext cx="2403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Unanticipated</a:t>
            </a:r>
          </a:p>
          <a:p>
            <a:pPr algn="ctr"/>
            <a:r>
              <a:rPr lang="en-US" dirty="0" smtClean="0"/>
              <a:t>Difficult Intubation Plan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6200000">
            <a:off x="2843808" y="3933056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6200000">
            <a:off x="2843808" y="1484784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rot="16200000">
            <a:off x="2843808" y="2708920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1520" y="260648"/>
            <a:ext cx="4536504" cy="6408712"/>
          </a:xfrm>
          <a:prstGeom prst="roundRect">
            <a:avLst>
              <a:gd name="adj" fmla="val 509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95536" y="1412776"/>
            <a:ext cx="288032" cy="288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" rIns="0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95536" y="2636912"/>
            <a:ext cx="288032" cy="288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" rIns="0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95536" y="3861048"/>
            <a:ext cx="288032" cy="288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" rIns="0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95536" y="5877272"/>
            <a:ext cx="288032" cy="288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0800" rIns="0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203848" y="1340768"/>
            <a:ext cx="1512168" cy="4320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Successful intubation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3848" y="2348880"/>
            <a:ext cx="1512168" cy="9361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Maintain oxygenation, seek definitive airway plan*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203848" y="3573016"/>
            <a:ext cx="1512168" cy="9361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Maintain oxygenation, seek definitive airway plan*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203848" y="5517232"/>
            <a:ext cx="1512168" cy="9361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Scalpel </a:t>
            </a:r>
            <a:r>
              <a:rPr lang="en-US" sz="1200" dirty="0" err="1" smtClean="0">
                <a:solidFill>
                  <a:schemeClr val="tx1"/>
                </a:solidFill>
              </a:rPr>
              <a:t>bougie</a:t>
            </a:r>
            <a:r>
              <a:rPr lang="en-US" sz="1200" dirty="0" smtClean="0">
                <a:solidFill>
                  <a:schemeClr val="tx1"/>
                </a:solidFill>
              </a:rPr>
              <a:t> technique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 needle </a:t>
            </a:r>
            <a:r>
              <a:rPr lang="en-US" sz="1200" dirty="0" err="1" smtClean="0">
                <a:solidFill>
                  <a:schemeClr val="tx1"/>
                </a:solidFill>
              </a:rPr>
              <a:t>cricothyroidotomy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 rot="16200000">
            <a:off x="2915816" y="5949280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1720" y="3284984"/>
            <a:ext cx="1675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Failed bag mask oxygenation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1720" y="4509120"/>
            <a:ext cx="13961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Failed SAD oxygenation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1691680" y="5301208"/>
            <a:ext cx="288032" cy="14401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004048" y="260648"/>
            <a:ext cx="3960440" cy="2880320"/>
          </a:xfrm>
          <a:prstGeom prst="roundRect">
            <a:avLst>
              <a:gd name="adj" fmla="val 8436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>
              <a:spcAft>
                <a:spcPts val="50"/>
              </a:spcAft>
            </a:pPr>
            <a:r>
              <a:rPr lang="en-US" dirty="0" smtClean="0">
                <a:solidFill>
                  <a:srgbClr val="000000"/>
                </a:solidFill>
              </a:rPr>
              <a:t>*Can’t Intubate </a:t>
            </a:r>
            <a:r>
              <a:rPr lang="en-US" b="1" u="sng" dirty="0" smtClean="0">
                <a:solidFill>
                  <a:srgbClr val="000000"/>
                </a:solidFill>
              </a:rPr>
              <a:t>Can</a:t>
            </a:r>
            <a:r>
              <a:rPr lang="en-US" dirty="0" smtClean="0">
                <a:solidFill>
                  <a:srgbClr val="000000"/>
                </a:solidFill>
              </a:rPr>
              <a:t> Oxygenate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Seek additional expert airway </a:t>
            </a:r>
            <a:r>
              <a:rPr lang="en-US" i="1" dirty="0" smtClean="0">
                <a:solidFill>
                  <a:srgbClr val="FF0000"/>
                </a:solidFill>
              </a:rPr>
              <a:t>assistance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Consider: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Waking patient to spontaneously ventilate if safe to do so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Further intubation attempt with </a:t>
            </a:r>
            <a:r>
              <a:rPr lang="en-US" sz="1400" dirty="0" err="1" smtClean="0">
                <a:solidFill>
                  <a:srgbClr val="000000"/>
                </a:solidFill>
              </a:rPr>
              <a:t>optimisation</a:t>
            </a:r>
            <a:r>
              <a:rPr lang="en-US" sz="1400" dirty="0" smtClean="0">
                <a:solidFill>
                  <a:srgbClr val="000000"/>
                </a:solidFill>
              </a:rPr>
              <a:t> and most skilled operator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Intubation through </a:t>
            </a:r>
            <a:r>
              <a:rPr lang="en-US" sz="1400" dirty="0" err="1" smtClean="0">
                <a:solidFill>
                  <a:srgbClr val="000000"/>
                </a:solidFill>
              </a:rPr>
              <a:t>supraglottic</a:t>
            </a:r>
            <a:r>
              <a:rPr lang="en-US" sz="1400" dirty="0" smtClean="0">
                <a:solidFill>
                  <a:srgbClr val="000000"/>
                </a:solidFill>
              </a:rPr>
              <a:t> airway device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</a:rPr>
              <a:t>Fibreoptic</a:t>
            </a:r>
            <a:r>
              <a:rPr lang="en-US" sz="1400" dirty="0" smtClean="0">
                <a:solidFill>
                  <a:srgbClr val="000000"/>
                </a:solidFill>
              </a:rPr>
              <a:t> intubation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Surgical airway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004048" y="3356992"/>
            <a:ext cx="3960440" cy="3312368"/>
          </a:xfrm>
          <a:prstGeom prst="roundRect">
            <a:avLst>
              <a:gd name="adj" fmla="val 721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Predictors of Difficult:</a:t>
            </a: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en-US" sz="1400" b="1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056" y="3933056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    Bag Mask </a:t>
            </a:r>
          </a:p>
          <a:p>
            <a:r>
              <a:rPr lang="en-US" sz="1600" b="1" dirty="0" smtClean="0">
                <a:solidFill>
                  <a:srgbClr val="000000"/>
                </a:solidFill>
              </a:rPr>
              <a:t>    Ventilation</a:t>
            </a:r>
            <a:endParaRPr lang="en-US" sz="1600" b="1" dirty="0">
              <a:solidFill>
                <a:srgbClr val="00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B</a:t>
            </a:r>
            <a:r>
              <a:rPr lang="en-US" sz="1600" b="1" dirty="0" smtClean="0"/>
              <a:t>earded</a:t>
            </a:r>
            <a:endParaRPr lang="en-US" sz="1600" b="1" dirty="0"/>
          </a:p>
          <a:p>
            <a:r>
              <a:rPr lang="en-US" sz="1600" b="1" dirty="0">
                <a:solidFill>
                  <a:srgbClr val="FF0000"/>
                </a:solidFill>
              </a:rPr>
              <a:t>O</a:t>
            </a:r>
            <a:r>
              <a:rPr lang="en-US" sz="1600" b="1" dirty="0"/>
              <a:t>bese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N</a:t>
            </a:r>
            <a:r>
              <a:rPr lang="en-US" sz="1600" b="1" dirty="0"/>
              <a:t>o teeth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</a:t>
            </a:r>
            <a:r>
              <a:rPr lang="en-US" sz="1600" b="1" dirty="0">
                <a:solidFill>
                  <a:srgbClr val="000000"/>
                </a:solidFill>
              </a:rPr>
              <a:t>lderly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</a:t>
            </a:r>
            <a:r>
              <a:rPr lang="en-US" sz="1600" b="1" dirty="0">
                <a:solidFill>
                  <a:srgbClr val="000000"/>
                </a:solidFill>
              </a:rPr>
              <a:t>leep </a:t>
            </a:r>
            <a:r>
              <a:rPr lang="en-US" sz="1600" b="1" dirty="0" err="1">
                <a:solidFill>
                  <a:srgbClr val="000000"/>
                </a:solidFill>
              </a:rPr>
              <a:t>apnoea</a:t>
            </a:r>
            <a:r>
              <a:rPr lang="en-US" sz="1600" b="1" dirty="0">
                <a:solidFill>
                  <a:srgbClr val="000000"/>
                </a:solidFill>
              </a:rPr>
              <a:t>/snoring</a:t>
            </a:r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76256" y="3933056"/>
            <a:ext cx="20162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Supraglottic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A</a:t>
            </a:r>
            <a:r>
              <a:rPr lang="en-US" sz="1600" b="1" dirty="0" smtClean="0">
                <a:solidFill>
                  <a:srgbClr val="000000"/>
                </a:solidFill>
              </a:rPr>
              <a:t>irway Insertion</a:t>
            </a:r>
            <a:endParaRPr lang="en-US" sz="1600" b="1" dirty="0">
              <a:solidFill>
                <a:srgbClr val="00000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R</a:t>
            </a:r>
            <a:r>
              <a:rPr lang="en-US" sz="1600" b="1" dirty="0" smtClean="0"/>
              <a:t>estricted mouth opening</a:t>
            </a:r>
            <a:endParaRPr lang="en-US" sz="1600" b="1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/>
              <a:t>bstruction</a:t>
            </a:r>
            <a:endParaRPr lang="en-US" sz="1600" b="1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D</a:t>
            </a:r>
            <a:r>
              <a:rPr lang="en-US" sz="1600" b="1" dirty="0" smtClean="0">
                <a:solidFill>
                  <a:srgbClr val="000000"/>
                </a:solidFill>
              </a:rPr>
              <a:t>istorted airway</a:t>
            </a:r>
            <a:endParaRPr lang="en-US" sz="1600" b="1" dirty="0">
              <a:solidFill>
                <a:srgbClr val="00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S</a:t>
            </a:r>
            <a:r>
              <a:rPr lang="en-US" sz="1600" b="1" dirty="0" smtClean="0">
                <a:solidFill>
                  <a:srgbClr val="000000"/>
                </a:solidFill>
              </a:rPr>
              <a:t>tiff lungs or c-spine</a:t>
            </a:r>
            <a:endParaRPr lang="en-US" sz="1600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4048" y="61653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Always check previous airway history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2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584560</TotalTime>
  <Words>385</Words>
  <Application>Microsoft Macintosh PowerPoint</Application>
  <PresentationFormat>On-screen Show (4:3)</PresentationFormat>
  <Paragraphs>145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</vt:lpstr>
      <vt:lpstr>PowerPoint Presentation</vt:lpstr>
    </vt:vector>
  </TitlesOfParts>
  <Manager/>
  <Company>Alfred Health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Alfred ICU Intubation Checklist</dc:title>
  <dc:subject/>
  <dc:creator>Alfred ICU Airway Team</dc:creator>
  <cp:keywords/>
  <dc:description/>
  <cp:lastModifiedBy>Chris Nickson</cp:lastModifiedBy>
  <cp:revision>67</cp:revision>
  <cp:lastPrinted>2016-12-09T05:06:06Z</cp:lastPrinted>
  <dcterms:created xsi:type="dcterms:W3CDTF">2012-07-29T17:52:02Z</dcterms:created>
  <dcterms:modified xsi:type="dcterms:W3CDTF">2017-05-17T08:04:26Z</dcterms:modified>
  <cp:category/>
</cp:coreProperties>
</file>